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7" r:id="rId2"/>
    <p:sldId id="274" r:id="rId3"/>
    <p:sldId id="256" r:id="rId4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3032" autoAdjust="0"/>
  </p:normalViewPr>
  <p:slideViewPr>
    <p:cSldViewPr snapToGrid="0">
      <p:cViewPr>
        <p:scale>
          <a:sx n="69" d="100"/>
          <a:sy n="69" d="100"/>
        </p:scale>
        <p:origin x="1670" y="1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18DFD-F290-4339-ADAC-425667694132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F161B-7440-4227-BD21-118C467B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84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63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96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28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51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72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04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67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35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48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81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F4612-0097-45AD-A007-0ADB980083F3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1E0B3-2521-4B62-BE5A-B6C35F48F4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95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eli/reg_impl/2021/665/oj" TargetMode="External"/><Relationship Id="rId2" Type="http://schemas.openxmlformats.org/officeDocument/2006/relationships/hyperlink" Target="https://eur-lex.europa.eu/eli/reg_impl/2021/664/o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eur-lex.europa.eu/eli/reg_impl/2021/666/oj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0645" y="0"/>
            <a:ext cx="5746451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60646" y="-6"/>
            <a:ext cx="8783354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D6EFF73-CC8D-FC58-32FC-4A11DE375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406" y="857251"/>
            <a:ext cx="3560460" cy="3098061"/>
          </a:xfrm>
        </p:spPr>
        <p:txBody>
          <a:bodyPr anchor="b">
            <a:normAutofit fontScale="90000"/>
          </a:bodyPr>
          <a:lstStyle/>
          <a:p>
            <a:pPr algn="l"/>
            <a:r>
              <a:rPr lang="it-IT" sz="4200" dirty="0">
                <a:solidFill>
                  <a:srgbClr val="FFFFFF"/>
                </a:solidFill>
              </a:rPr>
              <a:t>Gli UAV </a:t>
            </a:r>
            <a:br>
              <a:rPr lang="it-IT" sz="4200" dirty="0">
                <a:solidFill>
                  <a:srgbClr val="FFFFFF"/>
                </a:solidFill>
              </a:rPr>
            </a:br>
            <a:r>
              <a:rPr lang="it-IT" sz="4200" dirty="0">
                <a:solidFill>
                  <a:srgbClr val="FFFFFF"/>
                </a:solidFill>
              </a:rPr>
              <a:t>e </a:t>
            </a:r>
            <a:br>
              <a:rPr lang="it-IT" sz="4200" dirty="0">
                <a:solidFill>
                  <a:srgbClr val="FFFFFF"/>
                </a:solidFill>
              </a:rPr>
            </a:br>
            <a:r>
              <a:rPr lang="it-IT" sz="4200" dirty="0">
                <a:solidFill>
                  <a:srgbClr val="FFFFFF"/>
                </a:solidFill>
              </a:rPr>
              <a:t>il trasporto sostenibile</a:t>
            </a:r>
            <a:br>
              <a:rPr lang="it-IT" sz="4200" dirty="0">
                <a:solidFill>
                  <a:srgbClr val="FFFFFF"/>
                </a:solidFill>
              </a:rPr>
            </a:br>
            <a:br>
              <a:rPr lang="it-IT" sz="2700" dirty="0">
                <a:solidFill>
                  <a:srgbClr val="FFFFFF"/>
                </a:solidFill>
              </a:rPr>
            </a:br>
            <a:r>
              <a:rPr lang="it-IT" sz="2700" dirty="0">
                <a:solidFill>
                  <a:srgbClr val="FFFFFF"/>
                </a:solidFill>
              </a:rPr>
              <a:t>Addendum alla introduzione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0797" y="1034794"/>
            <a:ext cx="2502408" cy="9143999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4D725A-E0FE-3D78-2AC3-D6D1251FD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406" y="4756265"/>
            <a:ext cx="3294958" cy="1244483"/>
          </a:xfrm>
        </p:spPr>
        <p:txBody>
          <a:bodyPr anchor="t">
            <a:normAutofit/>
          </a:bodyPr>
          <a:lstStyle/>
          <a:p>
            <a:pPr algn="l"/>
            <a:r>
              <a:rPr lang="it-IT" dirty="0">
                <a:solidFill>
                  <a:srgbClr val="FFFFFF"/>
                </a:solidFill>
              </a:rPr>
              <a:t>Napoli 26 Gennaio 2024</a:t>
            </a:r>
          </a:p>
          <a:p>
            <a:pPr algn="l"/>
            <a:r>
              <a:rPr lang="it-IT" dirty="0">
                <a:solidFill>
                  <a:srgbClr val="FFFFFF"/>
                </a:solidFill>
              </a:rPr>
              <a:t>O. P. Carrozzo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941" y="1062544"/>
            <a:ext cx="356712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 descr="Trasparente-big-airone.png">
            <a:extLst>
              <a:ext uri="{FF2B5EF4-FFF2-40B4-BE49-F238E27FC236}">
                <a16:creationId xmlns:a16="http://schemas.microsoft.com/office/drawing/2014/main" id="{2B02484A-D0CC-39E3-D2B6-E791E96261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0419" y="2776841"/>
            <a:ext cx="2802873" cy="1318605"/>
          </a:xfrm>
          <a:prstGeom prst="rect">
            <a:avLst/>
          </a:prstGeom>
        </p:spPr>
      </p:pic>
      <p:sp>
        <p:nvSpPr>
          <p:cNvPr id="5" name="Segnaposto data 3">
            <a:extLst>
              <a:ext uri="{FF2B5EF4-FFF2-40B4-BE49-F238E27FC236}">
                <a16:creationId xmlns:a16="http://schemas.microsoft.com/office/drawing/2014/main" id="{8F8AA5A5-C316-582E-5BA4-0DAD3D9F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7698" y="6451600"/>
            <a:ext cx="2055656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it-IT" sz="1000" dirty="0">
                <a:solidFill>
                  <a:srgbClr val="FFFFFF"/>
                </a:solidFill>
              </a:rPr>
              <a:t>26/01/2024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E7F4CF-BDC0-9F00-E1FB-CD81128A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1600"/>
            <a:ext cx="33337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D629410-89C6-4CD3-9FB0-DDDC13D492D0}" type="slidenum">
              <a:rPr lang="it-IT" sz="10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</a:t>
            </a:fld>
            <a:endParaRPr lang="it-IT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8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A15134-1CF5-643F-0D6E-367DF8514CDF}"/>
              </a:ext>
            </a:extLst>
          </p:cNvPr>
          <p:cNvSpPr txBox="1"/>
          <p:nvPr/>
        </p:nvSpPr>
        <p:spPr>
          <a:xfrm>
            <a:off x="253313" y="2498901"/>
            <a:ext cx="863737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effectLst/>
              </a:rPr>
              <a:t>Il pacchetto normativo che regola le attività U-Space, entrato in vigore nell’Aprile 2021 ed applicabile a partire dal </a:t>
            </a:r>
            <a:r>
              <a:rPr lang="it-IT" sz="2400" b="1" dirty="0">
                <a:effectLst/>
              </a:rPr>
              <a:t>26 gennaio 2023</a:t>
            </a:r>
            <a:r>
              <a:rPr lang="it-IT" sz="2400" dirty="0">
                <a:effectLst/>
              </a:rPr>
              <a:t>, è costituito da:</a:t>
            </a:r>
          </a:p>
          <a:p>
            <a:r>
              <a:rPr lang="it-IT" sz="2400" dirty="0">
                <a:effectLst/>
              </a:rPr>
              <a:t>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hlinkClick r:id="rId2"/>
              </a:rPr>
              <a:t>Regolamento di Esecuzione (UE) 2021/664 della Commissione</a:t>
            </a:r>
            <a:r>
              <a:rPr lang="it-IT" sz="2400" dirty="0">
                <a:effectLst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hlinkClick r:id="rId3"/>
              </a:rPr>
              <a:t>Regolamento di Esecuzione (UE) 2021/665 della Commissione</a:t>
            </a:r>
            <a:r>
              <a:rPr lang="it-IT" sz="2400" dirty="0">
                <a:effectLst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hlinkClick r:id="rId4"/>
              </a:rPr>
              <a:t>Regolamento di Esecuzione (UE) 2021/666 della Commissione</a:t>
            </a:r>
            <a:r>
              <a:rPr lang="it-IT" sz="2400" dirty="0">
                <a:effectLst/>
              </a:rPr>
              <a:t>.</a:t>
            </a:r>
          </a:p>
          <a:p>
            <a:endParaRPr 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42AA0516-5225-4373-46AF-17304A7149E4}"/>
              </a:ext>
            </a:extLst>
          </p:cNvPr>
          <p:cNvSpPr txBox="1">
            <a:spLocks/>
          </p:cNvSpPr>
          <p:nvPr/>
        </p:nvSpPr>
        <p:spPr>
          <a:xfrm>
            <a:off x="695325" y="114301"/>
            <a:ext cx="7886700" cy="958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/>
              <a:t>Gli UAV e il trasporto sostenibile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1BE229-8DBC-F29A-1482-85A939E82BCE}"/>
              </a:ext>
            </a:extLst>
          </p:cNvPr>
          <p:cNvSpPr txBox="1"/>
          <p:nvPr/>
        </p:nvSpPr>
        <p:spPr>
          <a:xfrm>
            <a:off x="358346" y="1360874"/>
            <a:ext cx="6434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L’Europa e gli UAV – L’utilizzo degli U-Space</a:t>
            </a:r>
          </a:p>
        </p:txBody>
      </p:sp>
      <p:pic>
        <p:nvPicPr>
          <p:cNvPr id="5" name="Immagine 4" descr="Trasparente-big-airone.png">
            <a:extLst>
              <a:ext uri="{FF2B5EF4-FFF2-40B4-BE49-F238E27FC236}">
                <a16:creationId xmlns:a16="http://schemas.microsoft.com/office/drawing/2014/main" id="{BB7B0DBB-4F9C-B377-7138-EB12FE23EE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35696" cy="863599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C343C30-7668-250A-BDD9-A3AF14F0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DD629410-89C6-4CD3-9FB0-DDDC13D492D0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FDBFA108-1FEF-DC96-0797-9C8164CC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124" y="6378574"/>
            <a:ext cx="10001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dirty="0">
                <a:solidFill>
                  <a:schemeClr val="tx1"/>
                </a:solidFill>
              </a:rPr>
              <a:t>26/01/2024</a:t>
            </a:r>
          </a:p>
        </p:txBody>
      </p:sp>
    </p:spTree>
    <p:extLst>
      <p:ext uri="{BB962C8B-B14F-4D97-AF65-F5344CB8AC3E}">
        <p14:creationId xmlns:p14="http://schemas.microsoft.com/office/powerpoint/2010/main" val="35948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-space Aiming to enable complex drone operations with a high degree of automation">
            <a:hlinkClick r:id="" action="ppaction://media"/>
            <a:extLst>
              <a:ext uri="{FF2B5EF4-FFF2-40B4-BE49-F238E27FC236}">
                <a16:creationId xmlns:a16="http://schemas.microsoft.com/office/drawing/2014/main" id="{A4913AE3-B850-BA8F-5341-3B3541BE9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325" y="1593295"/>
            <a:ext cx="7735887" cy="43513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884AAA8-A2D1-7CEC-AD3C-224F740F33C0}"/>
              </a:ext>
            </a:extLst>
          </p:cNvPr>
          <p:cNvSpPr txBox="1">
            <a:spLocks/>
          </p:cNvSpPr>
          <p:nvPr/>
        </p:nvSpPr>
        <p:spPr>
          <a:xfrm>
            <a:off x="695325" y="114301"/>
            <a:ext cx="7886700" cy="958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/>
              <a:t>Gli UAV e il trasporto sostenibile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DB2212-6507-6E4F-4BF8-3576167057F9}"/>
              </a:ext>
            </a:extLst>
          </p:cNvPr>
          <p:cNvSpPr txBox="1"/>
          <p:nvPr/>
        </p:nvSpPr>
        <p:spPr>
          <a:xfrm>
            <a:off x="561975" y="1043781"/>
            <a:ext cx="6434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L’Europa e gli UAV – L’utilizzo degli U-Space</a:t>
            </a:r>
          </a:p>
        </p:txBody>
      </p:sp>
      <p:pic>
        <p:nvPicPr>
          <p:cNvPr id="5" name="Immagine 4" descr="Trasparente-big-airone.png">
            <a:extLst>
              <a:ext uri="{FF2B5EF4-FFF2-40B4-BE49-F238E27FC236}">
                <a16:creationId xmlns:a16="http://schemas.microsoft.com/office/drawing/2014/main" id="{80D129BB-DBCC-B173-2DD2-419300A6FB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35696" cy="863599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D58D262-C3AA-1375-2585-DE68E051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DD629410-89C6-4CD3-9FB0-DDDC13D492D0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BD3A8F19-6EC0-EC0B-5AE3-8152E6B2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124" y="6378574"/>
            <a:ext cx="10001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dirty="0">
                <a:solidFill>
                  <a:schemeClr val="tx1"/>
                </a:solidFill>
              </a:rPr>
              <a:t>26/01/2024</a:t>
            </a:r>
          </a:p>
        </p:txBody>
      </p:sp>
    </p:spTree>
    <p:extLst>
      <p:ext uri="{BB962C8B-B14F-4D97-AF65-F5344CB8AC3E}">
        <p14:creationId xmlns:p14="http://schemas.microsoft.com/office/powerpoint/2010/main" val="24789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3529</TotalTime>
  <Words>114</Words>
  <Application>Microsoft Office PowerPoint</Application>
  <PresentationFormat>Presentazione su schermo (4:3)</PresentationFormat>
  <Paragraphs>18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Gli UAV  e  il trasporto sostenibile  Addendum alla introduzione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Oscar Carrozzo</dc:creator>
  <cp:lastModifiedBy>Oscar Carrozzo</cp:lastModifiedBy>
  <cp:revision>25</cp:revision>
  <cp:lastPrinted>2024-02-01T16:39:11Z</cp:lastPrinted>
  <dcterms:created xsi:type="dcterms:W3CDTF">2024-01-23T18:21:20Z</dcterms:created>
  <dcterms:modified xsi:type="dcterms:W3CDTF">2024-02-01T16:46:17Z</dcterms:modified>
</cp:coreProperties>
</file>